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4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3.png" ContentType="image/png"/>
  <Override PartName="/ppt/media/image39.jpeg" ContentType="image/jpeg"/>
  <Override PartName="/ppt/media/image38.jpeg" ContentType="image/jpeg"/>
  <Override PartName="/ppt/media/image36.png" ContentType="image/png"/>
  <Override PartName="/ppt/media/image35.png" ContentType="image/png"/>
  <Override PartName="/ppt/media/image33.jpeg" ContentType="image/jpeg"/>
  <Override PartName="/ppt/media/image32.png" ContentType="image/png"/>
  <Override PartName="/ppt/media/image28.jpeg" ContentType="image/jpeg"/>
  <Override PartName="/ppt/media/image26.png" ContentType="image/png"/>
  <Override PartName="/ppt/media/image30.png" ContentType="image/png"/>
  <Override PartName="/ppt/media/image42.jpeg" ContentType="image/jpeg"/>
  <Override PartName="/ppt/media/image25.jpeg" ContentType="image/jpeg"/>
  <Override PartName="/ppt/media/image23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20.png" ContentType="image/png"/>
  <Override PartName="/ppt/media/image29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10.png" ContentType="image/png"/>
  <Override PartName="/ppt/media/image40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27.jpeg" ContentType="image/jpeg"/>
  <Override PartName="/ppt/media/image12.jpeg" ContentType="image/jpe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4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43ED7A2-27E4-40B0-8EFB-56B8AAD09C32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" Target="../slides/slide8.xml"/><Relationship Id="rId3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366120" y="5250600"/>
            <a:ext cx="6217560" cy="31618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- Adults bore into crowns of coconuts or other palms to feed on sap.</a:t>
            </a:r>
            <a:endParaRPr/>
          </a:p>
          <a:p>
            <a:r>
              <a:rPr lang="en-US">
                <a:latin typeface="Arial"/>
              </a:rPr>
              <a:t>- Adults leave the bore hole after 2 or 3 days.</a:t>
            </a:r>
            <a:endParaRPr/>
          </a:p>
          <a:p>
            <a:r>
              <a:rPr lang="en-US">
                <a:latin typeface="Arial"/>
              </a:rPr>
              <a:t>- Adults feed several times.</a:t>
            </a:r>
            <a:endParaRPr/>
          </a:p>
          <a:p>
            <a:r>
              <a:rPr lang="en-US">
                <a:latin typeface="Arial"/>
              </a:rPr>
              <a:t>- Developing fronds are damaged when a beetle bores through them.</a:t>
            </a:r>
            <a:endParaRPr/>
          </a:p>
          <a:p>
            <a:r>
              <a:rPr lang="en-US">
                <a:latin typeface="Arial"/>
              </a:rPr>
              <a:t>- Palms are killed if the meristem is damaged.</a:t>
            </a:r>
            <a:endParaRPr/>
          </a:p>
          <a:p>
            <a:r>
              <a:rPr lang="en-US">
                <a:latin typeface="Arial"/>
              </a:rPr>
              <a:t>- Palms may regrow a full canopy of CRB damage is stoped. However, bore holes</a:t>
            </a:r>
            <a:endParaRPr/>
          </a:p>
          <a:p>
            <a:r>
              <a:rPr lang="en-US">
                <a:latin typeface="Arial"/>
              </a:rPr>
              <a:t>do not heal, leaving palm structurally week and succeptible to beheading</a:t>
            </a:r>
            <a:endParaRPr/>
          </a:p>
          <a:p>
            <a:r>
              <a:rPr lang="en-US">
                <a:latin typeface="Arial"/>
              </a:rPr>
              <a:t>strong winds.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TextShape 2"/>
          <p:cNvSpPr txBox="1"/>
          <p:nvPr/>
        </p:nvSpPr>
        <p:spPr>
          <a:xfrm rot="21413400">
            <a:off x="430560" y="4867200"/>
            <a:ext cx="6006240" cy="2208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- native range is SE Asia</a:t>
            </a:r>
            <a:endParaRPr/>
          </a:p>
          <a:p>
            <a:r>
              <a:rPr lang="en-US">
                <a:latin typeface="Arial"/>
              </a:rPr>
              <a:t>- CRB arrived in the South Pacific with shipments of rubber plants from Ceylon</a:t>
            </a:r>
            <a:endParaRPr/>
          </a:p>
          <a:p>
            <a:r>
              <a:rPr lang="en-US">
                <a:latin typeface="Arial"/>
              </a:rPr>
              <a:t>to Samoa in the early 1900s</a:t>
            </a:r>
            <a:endParaRPr/>
          </a:p>
          <a:p>
            <a:r>
              <a:rPr lang="en-US">
                <a:latin typeface="Arial"/>
              </a:rPr>
              <a:t>- arrived in Palau during WWII</a:t>
            </a:r>
            <a:endParaRPr/>
          </a:p>
          <a:p>
            <a:r>
              <a:rPr lang="en-US">
                <a:latin typeface="Arial"/>
              </a:rPr>
              <a:t>- no range expansion between 1975 and 2007</a:t>
            </a:r>
            <a:endParaRPr/>
          </a:p>
          <a:p>
            <a:r>
              <a:rPr lang="en-US">
                <a:latin typeface="Arial"/>
              </a:rPr>
              <a:t>- only 1 successful eradication out of several attempts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32520" y="764280"/>
            <a:ext cx="4706640" cy="3771360"/>
          </a:xfrm>
          <a:prstGeom prst="rect">
            <a:avLst/>
          </a:prstGeom>
          <a:ln>
            <a:noFill/>
          </a:ln>
        </p:spPr>
      </p:pic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16040" y="457200"/>
            <a:ext cx="7728480" cy="71568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16040" y="1371600"/>
            <a:ext cx="2850480" cy="42192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709800" y="1371600"/>
            <a:ext cx="2850480" cy="42192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71600" y="107280"/>
            <a:ext cx="7772040" cy="144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2600">
                <a:solidFill>
                  <a:srgbClr val="6666ff"/>
                </a:solidFill>
                <a:latin typeface="Arial"/>
              </a:rPr>
              <a:t>The coconut rhinoceros beetle invasion of Guam: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600">
                <a:solidFill>
                  <a:srgbClr val="6666ff"/>
                </a:solidFill>
                <a:latin typeface="Arial"/>
              </a:rPr>
              <a:t>An unprecedented disaster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91440" y="6492240"/>
            <a:ext cx="8686440" cy="3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Arial"/>
              </a:rPr>
              <a:t>International Congress of Entomology, Orlando, Florida, Sept. 26, 2016</a:t>
            </a:r>
            <a:endParaRPr/>
          </a:p>
        </p:txBody>
      </p:sp>
      <p:pic>
        <p:nvPicPr>
          <p:cNvPr id="152" name="Content Placeholder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91440"/>
            <a:ext cx="1160640" cy="13953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1554480"/>
            <a:ext cx="9143280" cy="3163320"/>
          </a:xfrm>
          <a:prstGeom prst="rect">
            <a:avLst/>
          </a:prstGeom>
          <a:ln>
            <a:noFill/>
          </a:ln>
        </p:spPr>
      </p:pic>
      <p:pic>
        <p:nvPicPr>
          <p:cNvPr id="154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5548320"/>
            <a:ext cx="2084040" cy="852120"/>
          </a:xfrm>
          <a:prstGeom prst="rect">
            <a:avLst/>
          </a:prstGeom>
          <a:ln>
            <a:noFill/>
          </a:ln>
        </p:spPr>
      </p:pic>
      <p:sp>
        <p:nvSpPr>
          <p:cNvPr id="155" name="CustomShape 3"/>
          <p:cNvSpPr/>
          <p:nvPr/>
        </p:nvSpPr>
        <p:spPr>
          <a:xfrm>
            <a:off x="91440" y="4819680"/>
            <a:ext cx="2925720" cy="91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Aubrey Moore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Roland J. Quitugua</a:t>
            </a:r>
            <a:endParaRPr/>
          </a:p>
        </p:txBody>
      </p:sp>
      <p:pic>
        <p:nvPicPr>
          <p:cNvPr id="156" name="Picture 15" descr=""/>
          <p:cNvPicPr/>
          <p:nvPr/>
        </p:nvPicPr>
        <p:blipFill>
          <a:blip r:embed="rId4"/>
          <a:srcRect l="0" t="0" r="0" b="34323"/>
          <a:stretch>
            <a:fillRect/>
          </a:stretch>
        </p:blipFill>
        <p:spPr>
          <a:xfrm>
            <a:off x="3017520" y="5758920"/>
            <a:ext cx="2100960" cy="66744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3017520" y="4846320"/>
            <a:ext cx="2834280" cy="73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Trevor A. Jackson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Sean D.G. Marshall</a:t>
            </a:r>
            <a:endParaRPr/>
          </a:p>
        </p:txBody>
      </p:sp>
      <p:pic>
        <p:nvPicPr>
          <p:cNvPr id="15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217920" y="5563080"/>
            <a:ext cx="2176560" cy="837360"/>
          </a:xfrm>
          <a:prstGeom prst="rect">
            <a:avLst/>
          </a:prstGeom>
          <a:ln>
            <a:noFill/>
          </a:ln>
        </p:spPr>
      </p:pic>
      <p:sp>
        <p:nvSpPr>
          <p:cNvPr id="159" name="CustomShape 5"/>
          <p:cNvSpPr/>
          <p:nvPr/>
        </p:nvSpPr>
        <p:spPr>
          <a:xfrm>
            <a:off x="6217920" y="4918320"/>
            <a:ext cx="2725200" cy="47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000000"/>
                </a:solidFill>
                <a:latin typeface="Arial"/>
              </a:rPr>
              <a:t>Matthew Siderhurst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3480" y="8640"/>
            <a:ext cx="45766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27880"/>
            <a:ext cx="9143640" cy="641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1608840"/>
            <a:ext cx="5486040" cy="365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89880"/>
            <a:ext cx="9143640" cy="609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0160" y="1510200"/>
            <a:ext cx="5683680" cy="38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4000"/>
            <a:ext cx="9143640" cy="514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616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6160"/>
            <a:ext cx="91436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2040" y="0"/>
            <a:ext cx="47588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625840"/>
            <a:ext cx="9143640" cy="263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74320"/>
            <a:ext cx="9143640" cy="644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28240"/>
            <a:ext cx="9143640" cy="562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091160"/>
            <a:ext cx="9143640" cy="570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760" y="512640"/>
            <a:ext cx="90604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4960" y="8640"/>
            <a:ext cx="771372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0640" y="0"/>
            <a:ext cx="8246160" cy="685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240" y="8640"/>
            <a:ext cx="9119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90160" y="1005840"/>
            <a:ext cx="4353840" cy="48765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2240" y="299880"/>
            <a:ext cx="4605840" cy="631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64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72160" y="8640"/>
            <a:ext cx="499968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0" y="360"/>
            <a:ext cx="45543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7960"/>
            <a:ext cx="9143640" cy="6759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969480"/>
            <a:ext cx="9143640" cy="679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320400"/>
            <a:ext cx="9143640" cy="650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280" y="11520"/>
            <a:ext cx="80262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0" y="928080"/>
            <a:ext cx="9143640" cy="5106960"/>
          </a:xfrm>
          <a:prstGeom prst="rect">
            <a:avLst/>
          </a:prstGeom>
          <a:ln>
            <a:solidFill>
              <a:srgbClr val="3465a4"/>
            </a:solidFill>
          </a:ln>
        </p:spPr>
      </p:pic>
      <p:sp>
        <p:nvSpPr>
          <p:cNvPr id="166" name="CustomShape 1"/>
          <p:cNvSpPr/>
          <p:nvPr/>
        </p:nvSpPr>
        <p:spPr>
          <a:xfrm>
            <a:off x="6775560" y="4498560"/>
            <a:ext cx="457200" cy="457200"/>
          </a:xfrm>
          <a:prstGeom prst="seal4">
            <a:avLst>
              <a:gd name="adj" fmla="val 8100"/>
            </a:avLst>
          </a:prstGeom>
          <a:solidFill>
            <a:srgbClr val="ff3333"/>
          </a:solidFill>
          <a:ln>
            <a:solidFill>
              <a:srgbClr val="000000"/>
            </a:solidFill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2680" y="8640"/>
            <a:ext cx="8558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2200" y="8640"/>
            <a:ext cx="885960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